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charts/style3.xml" ContentType="application/vnd.ms-office.chartstyle+xml"/>
  <Override PartName="/ppt/charts/chart5.xml" ContentType="application/vnd.openxmlformats-officedocument.drawingml.chart+xml"/>
  <Override PartName="/ppt/charts/colors3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57" r:id="rId5"/>
    <p:sldId id="268" r:id="rId6"/>
    <p:sldId id="266" r:id="rId7"/>
    <p:sldId id="263" r:id="rId8"/>
    <p:sldId id="264" r:id="rId9"/>
    <p:sldId id="258" r:id="rId10"/>
    <p:sldId id="267" r:id="rId11"/>
    <p:sldId id="262" r:id="rId12"/>
    <p:sldId id="259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fs.wyo.gov\006_EA\DATA\SHARE\PPT_Presentation\Taxes%20and%20Services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fs.wyo.gov\006_EA\DATA\SHARE\PPT_Presentation\Taxes%20and%20Services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50"/>
              <a:t>Personal Tax Collections</a:t>
            </a:r>
          </a:p>
        </c:rich>
      </c:tx>
      <c:layout>
        <c:manualLayout>
          <c:xMode val="edge"/>
          <c:yMode val="edge"/>
          <c:x val="0.18367373085842251"/>
          <c:y val="4.5977183523345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658918690379431"/>
          <c:y val="0.19540302997422021"/>
          <c:w val="0.42565658262428085"/>
          <c:h val="0.712646344611861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Retail Sales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</c:spPr>
          <c:invertIfNegative val="0"/>
          <c:val>
            <c:numRef>
              <c:f>Sheet1!$C$3</c:f>
              <c:numCache>
                <c:formatCode>"$"#,##0</c:formatCode>
                <c:ptCount val="1"/>
                <c:pt idx="0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C3B-9417-41E40B3E0B7F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Gasoline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invertIfNegative val="0"/>
          <c:val>
            <c:numRef>
              <c:f>Sheet1!$C$4</c:f>
              <c:numCache>
                <c:formatCode>"$"#,##0</c:formatCode>
                <c:ptCount val="1"/>
                <c:pt idx="0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C3B-9417-41E40B3E0B7F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Cigarettes</c:v>
                </c:pt>
              </c:strCache>
            </c:strRef>
          </c:tx>
          <c:spPr>
            <a:solidFill>
              <a:srgbClr val="FF33CC"/>
            </a:solidFill>
            <a:ln w="12700">
              <a:noFill/>
              <a:prstDash val="solid"/>
            </a:ln>
          </c:spPr>
          <c:invertIfNegative val="0"/>
          <c:val>
            <c:numRef>
              <c:f>Sheet1!$C$5</c:f>
              <c:numCache>
                <c:formatCode>"$"#,##0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C3B-9417-41E40B3E0B7F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rgbClr val="66FFFF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E2-4C3B-9417-41E40B3E0B7F}"/>
              </c:ext>
            </c:extLst>
          </c:dPt>
          <c:val>
            <c:numRef>
              <c:f>Sheet1!$C$6</c:f>
              <c:numCache>
                <c:formatCode>"$"#,##0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C3B-9417-41E40B3E0B7F}"/>
            </c:ext>
          </c:extLst>
        </c:ser>
        <c:ser>
          <c:idx val="4"/>
          <c:order val="4"/>
          <c:tx>
            <c:strRef>
              <c:f>Sheet1!$B$7</c:f>
              <c:strCache>
                <c:ptCount val="1"/>
                <c:pt idx="0">
                  <c:v>Vehicle Registration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invertIfNegative val="0"/>
          <c:val>
            <c:numRef>
              <c:f>Sheet1!$C$7</c:f>
              <c:numCache>
                <c:formatCode>"$"#,##0</c:formatCode>
                <c:ptCount val="1"/>
                <c:pt idx="0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C3B-9417-41E40B3E0B7F}"/>
            </c:ext>
          </c:extLst>
        </c:ser>
        <c:ser>
          <c:idx val="5"/>
          <c:order val="5"/>
          <c:tx>
            <c:strRef>
              <c:f>Sheet1!$B$8</c:f>
              <c:strCache>
                <c:ptCount val="1"/>
                <c:pt idx="0">
                  <c:v>Property Tax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val>
            <c:numRef>
              <c:f>Sheet1!$C$8</c:f>
              <c:numCache>
                <c:formatCode>"$"#,##0</c:formatCode>
                <c:ptCount val="1"/>
                <c:pt idx="0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C3B-9417-41E40B3E0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97728"/>
        <c:axId val="128058496"/>
      </c:barChart>
      <c:catAx>
        <c:axId val="109497728"/>
        <c:scaling>
          <c:orientation val="minMax"/>
        </c:scaling>
        <c:delete val="1"/>
        <c:axPos val="b"/>
        <c:majorTickMark val="out"/>
        <c:minorTickMark val="none"/>
        <c:tickLblPos val="none"/>
        <c:crossAx val="128058496"/>
        <c:crosses val="autoZero"/>
        <c:auto val="1"/>
        <c:lblAlgn val="ctr"/>
        <c:lblOffset val="100"/>
        <c:noMultiLvlLbl val="0"/>
      </c:catAx>
      <c:valAx>
        <c:axId val="128058496"/>
        <c:scaling>
          <c:orientation val="minMax"/>
          <c:max val="3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\$#,##0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9497728"/>
        <c:crosses val="autoZero"/>
        <c:crossBetween val="between"/>
        <c:majorUnit val="5000"/>
        <c:minorUnit val="2500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431578602716444"/>
          <c:y val="0.30290001485663348"/>
          <c:w val="0.33236198917238385"/>
          <c:h val="0.4825434556529489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Public Service Costs</a:t>
            </a:r>
          </a:p>
        </c:rich>
      </c:tx>
      <c:layout>
        <c:manualLayout>
          <c:xMode val="edge"/>
          <c:yMode val="edge"/>
          <c:x val="0.2166175245408774"/>
          <c:y val="3.81680100638307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991125439200227"/>
          <c:y val="0.18320644830638788"/>
          <c:w val="0.48961495272938038"/>
          <c:h val="0.725192191212784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val>
            <c:numRef>
              <c:f>Sheet1!$F$3</c:f>
              <c:numCache>
                <c:formatCode>"$"#,##0</c:formatCode>
                <c:ptCount val="1"/>
                <c:pt idx="0">
                  <c:v>3130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1-4586-B7A5-1C80B63902C4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City/Town</c:v>
                </c:pt>
              </c:strCache>
            </c:strRef>
          </c:tx>
          <c:spPr>
            <a:solidFill>
              <a:srgbClr val="FF00FF"/>
            </a:solidFill>
            <a:ln w="25400">
              <a:noFill/>
            </a:ln>
          </c:spPr>
          <c:invertIfNegative val="0"/>
          <c:val>
            <c:numRef>
              <c:f>Sheet1!$F$4</c:f>
              <c:numCache>
                <c:formatCode>"$"#,##0</c:formatCode>
                <c:ptCount val="1"/>
                <c:pt idx="0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1-4586-B7A5-1C80B63902C4}"/>
            </c:ext>
          </c:extLst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Special District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invertIfNegative val="0"/>
          <c:val>
            <c:numRef>
              <c:f>Sheet1!$F$5</c:f>
              <c:numCache>
                <c:formatCode>"$"#,##0</c:formatCode>
                <c:ptCount val="1"/>
                <c:pt idx="0">
                  <c:v>5290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B1-4586-B7A5-1C80B63902C4}"/>
            </c:ext>
          </c:extLst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K12 Education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val>
            <c:numRef>
              <c:f>Sheet1!$F$6</c:f>
              <c:numCache>
                <c:formatCode>"$"#,##0</c:formatCode>
                <c:ptCount val="1"/>
                <c:pt idx="0">
                  <c:v>7360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B1-4586-B7A5-1C80B63902C4}"/>
            </c:ext>
          </c:extLst>
        </c:ser>
        <c:ser>
          <c:idx val="4"/>
          <c:order val="4"/>
          <c:tx>
            <c:strRef>
              <c:f>Sheet1!$E$7</c:f>
              <c:strCache>
                <c:ptCount val="1"/>
                <c:pt idx="0">
                  <c:v>State Services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invertIfNegative val="0"/>
          <c:val>
            <c:numRef>
              <c:f>Sheet1!$F$7</c:f>
              <c:numCache>
                <c:formatCode>"$"#,##0</c:formatCode>
                <c:ptCount val="1"/>
                <c:pt idx="0">
                  <c:v>8440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B1-4586-B7A5-1C80B6390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080128"/>
        <c:axId val="128086016"/>
      </c:barChart>
      <c:catAx>
        <c:axId val="128080128"/>
        <c:scaling>
          <c:orientation val="minMax"/>
        </c:scaling>
        <c:delete val="1"/>
        <c:axPos val="b"/>
        <c:majorTickMark val="out"/>
        <c:minorTickMark val="none"/>
        <c:tickLblPos val="none"/>
        <c:crossAx val="128086016"/>
        <c:crossesAt val="0"/>
        <c:auto val="1"/>
        <c:lblAlgn val="ctr"/>
        <c:lblOffset val="100"/>
        <c:noMultiLvlLbl val="0"/>
      </c:catAx>
      <c:valAx>
        <c:axId val="128086016"/>
        <c:scaling>
          <c:orientation val="minMax"/>
          <c:max val="3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\$#,##0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080128"/>
        <c:crosses val="autoZero"/>
        <c:crossBetween val="between"/>
        <c:majorUnit val="5000"/>
        <c:minorUnit val="2500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848788768953552"/>
          <c:y val="0.26899085890125801"/>
          <c:w val="0.26409533813887776"/>
          <c:h val="0.51198973169106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property type as a percentage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of total valuation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02-4483-88EE-891B2289D8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02-4483-88EE-891B2289D8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02-4483-88EE-891B2289D8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02-4483-88EE-891B2289D8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D02-4483-88EE-891B2289D8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D02-4483-88EE-891B2289D871}"/>
              </c:ext>
            </c:extLst>
          </c:dPt>
          <c:dLbls>
            <c:dLbl>
              <c:idx val="0"/>
              <c:layout>
                <c:manualLayout>
                  <c:x val="-4.3010752688172046E-2"/>
                  <c:y val="-0.132260947274352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02-4483-88EE-891B2289D871}"/>
                </c:ext>
              </c:extLst>
            </c:dLbl>
            <c:dLbl>
              <c:idx val="1"/>
              <c:layout>
                <c:manualLayout>
                  <c:x val="0.11674347158218118"/>
                  <c:y val="-0.114387846291331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02-4483-88EE-891B2289D871}"/>
                </c:ext>
              </c:extLst>
            </c:dLbl>
            <c:dLbl>
              <c:idx val="2"/>
              <c:layout>
                <c:manualLayout>
                  <c:x val="0.11059907834101383"/>
                  <c:y val="7.50670241286863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02-4483-88EE-891B2289D871}"/>
                </c:ext>
              </c:extLst>
            </c:dLbl>
            <c:dLbl>
              <c:idx val="3"/>
              <c:layout>
                <c:manualLayout>
                  <c:x val="9.4214029697900672E-2"/>
                  <c:y val="0.157283288650580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D02-4483-88EE-891B2289D871}"/>
                </c:ext>
              </c:extLst>
            </c:dLbl>
            <c:dLbl>
              <c:idx val="4"/>
              <c:layout>
                <c:manualLayout>
                  <c:x val="-0.15360983102918588"/>
                  <c:y val="0.110813226094727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D02-4483-88EE-891B2289D871}"/>
                </c:ext>
              </c:extLst>
            </c:dLbl>
            <c:dLbl>
              <c:idx val="5"/>
              <c:layout>
                <c:manualLayout>
                  <c:x val="-0.10240655401945725"/>
                  <c:y val="-0.225201072386059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D02-4483-88EE-891B2289D871}"/>
                </c:ext>
              </c:extLst>
            </c:dLbl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Sheet1!$A$13:$A$18</c:f>
              <c:strCache>
                <c:ptCount val="6"/>
                <c:pt idx="0">
                  <c:v>Agricultural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State Assessed non-mineral</c:v>
                </c:pt>
                <c:pt idx="5">
                  <c:v>State Assessed Mineral</c:v>
                </c:pt>
              </c:strCache>
            </c:strRef>
          </c:cat>
          <c:val>
            <c:numRef>
              <c:f>Sheet1!$L$13:$L$18</c:f>
              <c:numCache>
                <c:formatCode>0.00%</c:formatCode>
                <c:ptCount val="6"/>
                <c:pt idx="0">
                  <c:v>1.6233096907277641E-2</c:v>
                </c:pt>
                <c:pt idx="1">
                  <c:v>0.26255029793683715</c:v>
                </c:pt>
                <c:pt idx="2">
                  <c:v>7.175463336850943E-2</c:v>
                </c:pt>
                <c:pt idx="3">
                  <c:v>9.4223753790915146E-2</c:v>
                </c:pt>
                <c:pt idx="4">
                  <c:v>7.2878994374576039E-2</c:v>
                </c:pt>
                <c:pt idx="5">
                  <c:v>0.48235912651657153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02-4483-88EE-891B2289D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45000">
          <a:schemeClr val="accent3">
            <a:lumMod val="45000"/>
            <a:lumOff val="55000"/>
          </a:schemeClr>
        </a:gs>
        <a:gs pos="74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chemeClr val="tx1"/>
                </a:solidFill>
              </a:rPr>
              <a:t>Property Type as a percentage of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baseline="0">
                <a:solidFill>
                  <a:schemeClr val="tx1"/>
                </a:solidFill>
              </a:rPr>
              <a:t>Total valuation 2008</a:t>
            </a:r>
          </a:p>
        </c:rich>
      </c:tx>
      <c:layout>
        <c:manualLayout>
          <c:xMode val="edge"/>
          <c:yMode val="edge"/>
          <c:x val="0.22267698943148248"/>
          <c:y val="1.5779090741699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8A-4079-AB90-E8C1DB2435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8A-4079-AB90-E8C1DB2435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8A-4079-AB90-E8C1DB2435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8A-4079-AB90-E8C1DB2435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58A-4079-AB90-E8C1DB2435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58A-4079-AB90-E8C1DB243580}"/>
              </c:ext>
            </c:extLst>
          </c:dPt>
          <c:dLbls>
            <c:dLbl>
              <c:idx val="0"/>
              <c:layout>
                <c:manualLayout>
                  <c:x val="-0.19393937631074512"/>
                  <c:y val="-9.9555555555555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8A-4079-AB90-E8C1DB243580}"/>
                </c:ext>
              </c:extLst>
            </c:dLbl>
            <c:dLbl>
              <c:idx val="1"/>
              <c:layout>
                <c:manualLayout>
                  <c:x val="0.14083692803518397"/>
                  <c:y val="-5.33333333333333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8A-4079-AB90-E8C1DB243580}"/>
                </c:ext>
              </c:extLst>
            </c:dLbl>
            <c:dLbl>
              <c:idx val="2"/>
              <c:layout>
                <c:manualLayout>
                  <c:x val="0.11544010494687201"/>
                  <c:y val="-8.53333333333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8A-4079-AB90-E8C1DB243580}"/>
                </c:ext>
              </c:extLst>
            </c:dLbl>
            <c:dLbl>
              <c:idx val="3"/>
              <c:layout>
                <c:manualLayout>
                  <c:x val="0.1038960944521849"/>
                  <c:y val="8.88888888888888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58A-4079-AB90-E8C1DB243580}"/>
                </c:ext>
              </c:extLst>
            </c:dLbl>
            <c:dLbl>
              <c:idx val="4"/>
              <c:layout>
                <c:manualLayout>
                  <c:x val="0.11313130284793466"/>
                  <c:y val="0.17066666666666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58A-4079-AB90-E8C1DB243580}"/>
                </c:ext>
              </c:extLst>
            </c:dLbl>
            <c:dLbl>
              <c:idx val="5"/>
              <c:layout>
                <c:manualLayout>
                  <c:x val="-0.1269841154415593"/>
                  <c:y val="0.13511111111111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58A-4079-AB90-E8C1DB243580}"/>
                </c:ext>
              </c:extLst>
            </c:dLbl>
            <c:spPr>
              <a:solidFill>
                <a:sysClr val="windowText" lastClr="000000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Sheet1!$A$13:$A$18</c:f>
              <c:strCache>
                <c:ptCount val="6"/>
                <c:pt idx="0">
                  <c:v>Agricultural</c:v>
                </c:pt>
                <c:pt idx="1">
                  <c:v>Residential</c:v>
                </c:pt>
                <c:pt idx="2">
                  <c:v>Commercial</c:v>
                </c:pt>
                <c:pt idx="3">
                  <c:v>Industrial</c:v>
                </c:pt>
                <c:pt idx="4">
                  <c:v>State Assessed non-mineral</c:v>
                </c:pt>
                <c:pt idx="5">
                  <c:v>State Assessed Mineral</c:v>
                </c:pt>
              </c:strCache>
            </c:strRef>
          </c:cat>
          <c:val>
            <c:numRef>
              <c:f>Sheet1!$B$13:$B$18</c:f>
              <c:numCache>
                <c:formatCode>0.00%</c:formatCode>
                <c:ptCount val="6"/>
                <c:pt idx="0">
                  <c:v>8.6458287130330557E-3</c:v>
                </c:pt>
                <c:pt idx="1">
                  <c:v>0.1950934832259032</c:v>
                </c:pt>
                <c:pt idx="2">
                  <c:v>4.724282114387332E-2</c:v>
                </c:pt>
                <c:pt idx="3">
                  <c:v>7.4854489909344929E-2</c:v>
                </c:pt>
                <c:pt idx="4">
                  <c:v>4.1914056397156091E-2</c:v>
                </c:pt>
                <c:pt idx="5">
                  <c:v>0.63224922891421276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8A-4079-AB90-E8C1DB243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45000">
          <a:schemeClr val="accent3">
            <a:lumMod val="45000"/>
            <a:lumOff val="55000"/>
          </a:schemeClr>
        </a:gs>
        <a:gs pos="74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Where Property Taxes are Spent</a:t>
            </a:r>
          </a:p>
          <a:p>
            <a:pPr>
              <a:defRPr/>
            </a:pPr>
            <a:r>
              <a:rPr lang="en-US"/>
              <a:t>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E2-45EB-8EE0-73739CCF27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E2-45EB-8EE0-73739CCF27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E2-45EB-8EE0-73739CCF27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E2-45EB-8EE0-73739CCF27D2}"/>
              </c:ext>
            </c:extLst>
          </c:dPt>
          <c:dLbls>
            <c:dLbl>
              <c:idx val="0"/>
              <c:layout>
                <c:manualLayout>
                  <c:x val="0.14730876726582864"/>
                  <c:y val="-1.381026105276745E-16"/>
                </c:manualLayout>
              </c:layout>
              <c:tx>
                <c:rich>
                  <a:bodyPr/>
                  <a:lstStyle/>
                  <a:p>
                    <a:fld id="{A6FBF7D0-24F1-4CF1-BE58-7054E1F497B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CD8182F8-A58E-4241-A8FF-92773CEFD2A3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</a:t>
                    </a:r>
                  </a:p>
                  <a:p>
                    <a:r>
                      <a:rPr lang="en-US" baseline="0"/>
                      <a:t> </a:t>
                    </a:r>
                    <a:fld id="{0B5F30BB-CD3F-45FF-B129-5ADA61FDB31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E2-45EB-8EE0-73739CCF27D2}"/>
                </c:ext>
              </c:extLst>
            </c:dLbl>
            <c:dLbl>
              <c:idx val="1"/>
              <c:layout>
                <c:manualLayout>
                  <c:x val="-0.10701918989397814"/>
                  <c:y val="-5.2730696798493411E-2"/>
                </c:manualLayout>
              </c:layout>
              <c:tx>
                <c:rich>
                  <a:bodyPr/>
                  <a:lstStyle/>
                  <a:p>
                    <a:fld id="{0507BB21-E11D-424C-8624-D05A8C405CE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C3E52455-9EC8-4BC5-9E3F-74F6C83E54AF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</a:t>
                    </a:r>
                  </a:p>
                  <a:p>
                    <a:r>
                      <a:rPr lang="en-US" baseline="0"/>
                      <a:t> </a:t>
                    </a:r>
                    <a:fld id="{3D9B6613-9F50-4F4F-94C2-CC608977B01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E2-45EB-8EE0-73739CCF27D2}"/>
                </c:ext>
              </c:extLst>
            </c:dLbl>
            <c:dLbl>
              <c:idx val="2"/>
              <c:layout>
                <c:manualLayout>
                  <c:x val="-6.7988661814997922E-2"/>
                  <c:y val="-0.14124293785310738"/>
                </c:manualLayout>
              </c:layout>
              <c:tx>
                <c:rich>
                  <a:bodyPr/>
                  <a:lstStyle/>
                  <a:p>
                    <a:fld id="{22E85BC2-95BA-4ADC-8B1F-3575EB2C562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BF5B6785-559A-4BFA-8332-CA39588243D9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</a:t>
                    </a:r>
                  </a:p>
                  <a:p>
                    <a:r>
                      <a:rPr lang="en-US" baseline="0"/>
                      <a:t> </a:t>
                    </a:r>
                    <a:fld id="{86DA416A-5F41-4741-A068-81C0C0E9BE6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7E2-45EB-8EE0-73739CCF27D2}"/>
                </c:ext>
              </c:extLst>
            </c:dLbl>
            <c:dLbl>
              <c:idx val="3"/>
              <c:layout>
                <c:manualLayout>
                  <c:x val="9.4428696965274866E-2"/>
                  <c:y val="-0.14124293785310735"/>
                </c:manualLayout>
              </c:layout>
              <c:tx>
                <c:rich>
                  <a:bodyPr/>
                  <a:lstStyle/>
                  <a:p>
                    <a:fld id="{C7F626BB-5BAF-4F35-927D-F6DFFAD860D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0FD1DAA4-00A2-420C-A153-E97A411B844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</a:p>
                  <a:p>
                    <a:fld id="{3ADD9AB8-5621-4261-ACE2-08451FCE8280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1132708157528"/>
                      <c:h val="5.58900900099351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7E2-45EB-8EE0-73739CCF27D2}"/>
                </c:ext>
              </c:extLst>
            </c:dLbl>
            <c:numFmt formatCode="0.00%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Sheet1!$A$51:$A$54</c:f>
              <c:strCache>
                <c:ptCount val="4"/>
                <c:pt idx="0">
                  <c:v>Schools</c:v>
                </c:pt>
                <c:pt idx="1">
                  <c:v>County</c:v>
                </c:pt>
                <c:pt idx="2">
                  <c:v>Municipalities</c:v>
                </c:pt>
                <c:pt idx="3">
                  <c:v>Special Tax Districts</c:v>
                </c:pt>
              </c:strCache>
            </c:strRef>
          </c:cat>
          <c:val>
            <c:numRef>
              <c:f>Sheet1!$B$51:$B$54</c:f>
              <c:numCache>
                <c:formatCode>#,##0</c:formatCode>
                <c:ptCount val="4"/>
                <c:pt idx="0">
                  <c:v>1025256292</c:v>
                </c:pt>
                <c:pt idx="1">
                  <c:v>257315224</c:v>
                </c:pt>
                <c:pt idx="2">
                  <c:v>21362225</c:v>
                </c:pt>
                <c:pt idx="3">
                  <c:v>104199271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E2-45EB-8EE0-73739CCF2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45000">
          <a:schemeClr val="accent3">
            <a:lumMod val="45000"/>
            <a:lumOff val="55000"/>
          </a:schemeClr>
        </a:gs>
        <a:gs pos="74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8DE0-1D98-433F-ABC0-40741109E49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CCB16-FFF7-417F-8C7A-BE2B9D783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93" indent="-177793">
              <a:buFontTx/>
              <a:buChar char="-"/>
            </a:pPr>
            <a:r>
              <a:rPr lang="en-US" dirty="0" smtClean="0"/>
              <a:t>I created this chart about 10 years ago. </a:t>
            </a:r>
          </a:p>
          <a:p>
            <a:pPr marL="177793" indent="-177793">
              <a:buFontTx/>
              <a:buChar char="-"/>
            </a:pPr>
            <a:r>
              <a:rPr lang="en-US" dirty="0" smtClean="0"/>
              <a:t>Buck McVeigh takes it to many Legislative Committees, and now it’s getting everywhere,</a:t>
            </a:r>
            <a:r>
              <a:rPr lang="en-US" baseline="0" dirty="0" smtClean="0"/>
              <a:t> and most legislators know its existence.  </a:t>
            </a:r>
          </a:p>
          <a:p>
            <a:pPr marL="177793" indent="-177793">
              <a:buFontTx/>
              <a:buChar char="-"/>
            </a:pPr>
            <a:r>
              <a:rPr lang="en-US" baseline="0" dirty="0" smtClean="0"/>
              <a:t>It’s also get to Governor’s ENDOW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C585-4B33-42F6-AB69-E3E9E99753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todayinenergy/detail.php?id=3227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Wyoming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</a:p>
          <a:p>
            <a:r>
              <a:rPr lang="en-US" dirty="0" smtClean="0"/>
              <a:t>January 28,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1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Property taxes go.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565177"/>
              </p:ext>
            </p:extLst>
          </p:nvPr>
        </p:nvGraphicFramePr>
        <p:xfrm>
          <a:off x="3584518" y="1575892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88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99867"/>
            <a:ext cx="8886306" cy="66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3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2" y="0"/>
            <a:ext cx="10200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Energy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595" y="1688147"/>
            <a:ext cx="7074132" cy="52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7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Wyoming Exports Nearly All of Its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3954" y="5932632"/>
            <a:ext cx="8437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D0CB55-CAB6-4B68-8623-6D238FB67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090" y="1905000"/>
            <a:ext cx="8313682" cy="4006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BC296-80D0-4191-B8AA-E8CC459A0CC9}"/>
              </a:ext>
            </a:extLst>
          </p:cNvPr>
          <p:cNvSpPr txBox="1"/>
          <p:nvPr/>
        </p:nvSpPr>
        <p:spPr>
          <a:xfrm>
            <a:off x="2238704" y="6071131"/>
            <a:ext cx="84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EIA, State Energy Data System (July 31, 2017) (available at </a:t>
            </a:r>
            <a:r>
              <a:rPr lang="en-US" sz="1200" dirty="0">
                <a:hlinkClick r:id="rId3"/>
              </a:rPr>
              <a:t>https://www.eia.gov/todayinenergy/detail.php?id=32272</a:t>
            </a:r>
            <a:r>
              <a:rPr lang="en-US" sz="1200" dirty="0"/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283567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25" y="516044"/>
            <a:ext cx="9843977" cy="1280890"/>
          </a:xfrm>
        </p:spPr>
        <p:txBody>
          <a:bodyPr/>
          <a:lstStyle/>
          <a:p>
            <a:r>
              <a:rPr lang="en-US" b="1" dirty="0"/>
              <a:t>State Low-Carbon Policies Are Expanding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3954" y="5932632"/>
            <a:ext cx="8437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S&amp;P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8BA30B64-56E9-4D28-8BAD-E0191A2EC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139" y="1696178"/>
            <a:ext cx="9120497" cy="5163261"/>
          </a:xfrm>
        </p:spPr>
      </p:pic>
    </p:spTree>
    <p:extLst>
      <p:ext uri="{BB962C8B-B14F-4D97-AF65-F5344CB8AC3E}">
        <p14:creationId xmlns:p14="http://schemas.microsoft.com/office/powerpoint/2010/main" val="161806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95" y="613906"/>
            <a:ext cx="9820384" cy="1086192"/>
          </a:xfrm>
        </p:spPr>
        <p:txBody>
          <a:bodyPr>
            <a:normAutofit/>
          </a:bodyPr>
          <a:lstStyle/>
          <a:p>
            <a:r>
              <a:rPr lang="en-US" b="1" dirty="0"/>
              <a:t>Private Sector </a:t>
            </a:r>
            <a:r>
              <a:rPr lang="en-US" b="1" dirty="0" smtClean="0"/>
              <a:t>Involved Too: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4228" y="6374420"/>
            <a:ext cx="8437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Utility web sites, public statements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59AC469-4835-46FE-B64F-E3F100DB2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015" y="1776352"/>
            <a:ext cx="5402317" cy="50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5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Trends: 2030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91" y="2023527"/>
            <a:ext cx="11484234" cy="476797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1" dirty="0"/>
              <a:t>General Trends for Electricity Generation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Policies being put in place in many States to de-carbonize in the 2035-2050 window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It feels as if natural gas is where coal was about 20 years ago or so; California, for example, is exploring how to back-out gas in lieu of grid-scale storage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role of BECCS/CCS/CCUS is in play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CDR technologies are growing in importance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1" dirty="0"/>
              <a:t>General Trends for Transportation Fuels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Vehicles -- Push is on for electricity as a transportation fuel, driven in part by decarbonization considerations; some countries in Europe have enacted future bans on the internal combustion engine; could electrification provide a business opportunity for zero-carbon coal?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Aviation – Pilot phase of the ICAO “Carbon Offsetting &amp; Reduction Scheme for International Aviation” starts to roll 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Maritime – Last year IMO adopted a strategy that largely aligns the shipping industry with the Paris Agreement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It feels as if oil is where coal was about 20-30 years 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1" dirty="0"/>
              <a:t>General Trends for Industrials, Steel, Cement, Other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Taking a hard look at CCS/CCUS; also considering other technologies to decarbonize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0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is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2211186"/>
            <a:ext cx="11388436" cy="4646814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en-US" sz="7000" dirty="0"/>
              <a:t>“Wyoming is blessed to have such incredible energy resources,” Gov. Gordon said. “We need to position ourselves to plan for changes in energy production.”</a:t>
            </a:r>
            <a:endParaRPr lang="en-US" sz="7000" dirty="0" smtClean="0"/>
          </a:p>
          <a:p>
            <a:pPr marL="0" indent="0" fontAlgn="base">
              <a:buNone/>
            </a:pPr>
            <a:r>
              <a:rPr lang="en-US" dirty="0" smtClean="0"/>
              <a:t>The plan:</a:t>
            </a:r>
          </a:p>
          <a:p>
            <a:pPr marL="0" indent="0" fontAlgn="base">
              <a:buNone/>
            </a:pPr>
            <a:r>
              <a:rPr lang="en-US" sz="3400" dirty="0" smtClean="0"/>
              <a:t>1. Model the production scenarios and then the economic impact. Using multiple sources of data. </a:t>
            </a:r>
          </a:p>
          <a:p>
            <a:pPr marL="0" indent="0" fontAlgn="base">
              <a:buNone/>
            </a:pPr>
            <a:endParaRPr lang="en-US" sz="3400" dirty="0" smtClean="0"/>
          </a:p>
          <a:p>
            <a:pPr marL="0" indent="0" fontAlgn="base">
              <a:buNone/>
            </a:pPr>
            <a:r>
              <a:rPr lang="en-US" sz="3400" dirty="0" smtClean="0"/>
              <a:t>2. Model the revenue impacts. </a:t>
            </a:r>
          </a:p>
          <a:p>
            <a:pPr marL="0" indent="0">
              <a:buNone/>
            </a:pPr>
            <a:r>
              <a:rPr lang="en-US" sz="3400" dirty="0" smtClean="0"/>
              <a:t> </a:t>
            </a:r>
          </a:p>
          <a:p>
            <a:pPr marL="0" indent="0">
              <a:buNone/>
            </a:pPr>
            <a:r>
              <a:rPr lang="en-US" sz="3400" dirty="0" smtClean="0"/>
              <a:t>3. Develop data on nearby states tax structures. </a:t>
            </a:r>
          </a:p>
          <a:p>
            <a:pPr marL="0" indent="0" fontAlgn="base">
              <a:buNone/>
            </a:pP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4. Show how policy changes could affect Wyoming. </a:t>
            </a:r>
          </a:p>
          <a:p>
            <a:pPr lvl="1" fontAlgn="base"/>
            <a:r>
              <a:rPr lang="en-US" sz="3400" dirty="0" smtClean="0"/>
              <a:t>These are both federal policies and state policies. Internal and external state policies.</a:t>
            </a:r>
          </a:p>
          <a:p>
            <a:pPr lvl="1" fontAlgn="base"/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5. Prepare for how these scenarios play out in local communities.  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1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Round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group’s </a:t>
            </a:r>
            <a:r>
              <a:rPr lang="en-US" dirty="0" smtClean="0"/>
              <a:t>analysis </a:t>
            </a:r>
            <a:r>
              <a:rPr lang="en-US" dirty="0"/>
              <a:t>indicates the state faces several years of declining revenues that will need to be addressed, along with the possibility of a return to oil-based revenues in the long-term. The </a:t>
            </a:r>
            <a:r>
              <a:rPr lang="en-US" dirty="0" smtClean="0"/>
              <a:t>data show </a:t>
            </a:r>
            <a:r>
              <a:rPr lang="en-US" dirty="0"/>
              <a:t>that it is unlikely that Wyoming can continue to rely on a combination of coal, natural gas and oil revenues to sustain itself in the long-term. It also modeled a decline in population and jobs in the near term.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4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our money comes from now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650448"/>
            <a:ext cx="6088474" cy="49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85" y="571800"/>
            <a:ext cx="9613861" cy="1080938"/>
          </a:xfrm>
        </p:spPr>
        <p:txBody>
          <a:bodyPr/>
          <a:lstStyle/>
          <a:p>
            <a:r>
              <a:rPr lang="en-US" dirty="0" smtClean="0"/>
              <a:t>Fiscal Storm is 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462" y="1432051"/>
            <a:ext cx="7207133" cy="54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F1AD-A9AA-41F2-A31F-FCD13B0B12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828800" y="381000"/>
            <a:ext cx="8534400" cy="617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749527" y="527104"/>
            <a:ext cx="69588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Personal Taxes vs. Public Service Costs in Wyoming: 2018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62005" y="932438"/>
            <a:ext cx="59924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For a 3-person family with income of $60,000 and owning a home with value of $220,000</a:t>
            </a:r>
            <a:r>
              <a:rPr lang="en-US" sz="1200" b="1" dirty="0"/>
              <a:t> </a:t>
            </a:r>
          </a:p>
        </p:txBody>
      </p:sp>
      <p:graphicFrame>
        <p:nvGraphicFramePr>
          <p:cNvPr id="14" name="Group 5"/>
          <p:cNvGraphicFramePr>
            <a:graphicFrameLocks noGrp="1"/>
          </p:cNvGraphicFramePr>
          <p:nvPr>
            <p:extLst/>
          </p:nvPr>
        </p:nvGraphicFramePr>
        <p:xfrm>
          <a:off x="2514600" y="4326957"/>
          <a:ext cx="2743200" cy="1828799"/>
        </p:xfrm>
        <a:graphic>
          <a:graphicData uri="http://schemas.openxmlformats.org/drawingml/2006/table">
            <a:tbl>
              <a:tblPr/>
              <a:tblGrid>
                <a:gridCol w="185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Retail Sales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$900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Gasoline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$220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Cigarettes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Alcohol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$90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Vehicle Registration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$460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Property Tax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$1,400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TOTAL: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$3,180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Group 31"/>
          <p:cNvGraphicFramePr>
            <a:graphicFrameLocks noGrp="1"/>
          </p:cNvGraphicFramePr>
          <p:nvPr>
            <p:extLst/>
          </p:nvPr>
        </p:nvGraphicFramePr>
        <p:xfrm>
          <a:off x="6781800" y="4372676"/>
          <a:ext cx="2819400" cy="1554480"/>
        </p:xfrm>
        <a:graphic>
          <a:graphicData uri="http://schemas.openxmlformats.org/drawingml/2006/table">
            <a:tbl>
              <a:tblPr/>
              <a:tblGrid>
                <a:gridCol w="1711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$2,970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City/Town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$3,320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 District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$5,310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K12 Education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$7,320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State Services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$8,130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TOTAL: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$27,050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84801" y="6270970"/>
            <a:ext cx="2751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Wyoming Economic Analysis Division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F5732F7-FFB3-422D-AEAD-E8093329CAC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62740" y="1239916"/>
          <a:ext cx="3387090" cy="291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A7CC92D-1CE0-48E3-BC0B-02AA2D8BC5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30805" y="1239916"/>
          <a:ext cx="3451860" cy="292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666523" y="6194161"/>
            <a:ext cx="3001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Exclude Federal funds and enterprise revenue  </a:t>
            </a:r>
          </a:p>
        </p:txBody>
      </p:sp>
    </p:spTree>
    <p:extLst>
      <p:ext uri="{BB962C8B-B14F-4D97-AF65-F5344CB8AC3E}">
        <p14:creationId xmlns:p14="http://schemas.microsoft.com/office/powerpoint/2010/main" val="18922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44" y="58190"/>
            <a:ext cx="9029583" cy="66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0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49" y="631799"/>
            <a:ext cx="7746901" cy="55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Values, by Category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66" y="2113489"/>
            <a:ext cx="1944913" cy="13529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Property Valuation by Category 2008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3616" y="2258431"/>
            <a:ext cx="1625410" cy="13243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Property Valuation by Category 2018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0298631"/>
              </p:ext>
            </p:extLst>
          </p:nvPr>
        </p:nvGraphicFramePr>
        <p:xfrm>
          <a:off x="7913716" y="2113490"/>
          <a:ext cx="3956859" cy="447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0351666"/>
              </p:ext>
            </p:extLst>
          </p:nvPr>
        </p:nvGraphicFramePr>
        <p:xfrm>
          <a:off x="2252646" y="2113490"/>
          <a:ext cx="3693003" cy="43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683156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4F03EFDB27A2458029CA495D01C1FA" ma:contentTypeVersion="12" ma:contentTypeDescription="Create a new document." ma:contentTypeScope="" ma:versionID="7798deef3291c4242f8e3f05de1910a9">
  <xsd:schema xmlns:xsd="http://www.w3.org/2001/XMLSchema" xmlns:xs="http://www.w3.org/2001/XMLSchema" xmlns:p="http://schemas.microsoft.com/office/2006/metadata/properties" xmlns:ns2="5476a610-5e3b-4c0d-a642-67ea24e44fc1" xmlns:ns3="0966256b-020a-4a67-8f16-eb0e03d97884" targetNamespace="http://schemas.microsoft.com/office/2006/metadata/properties" ma:root="true" ma:fieldsID="5d92276a0573deea781ada4617472cd6" ns2:_="" ns3:_="">
    <xsd:import namespace="5476a610-5e3b-4c0d-a642-67ea24e44fc1"/>
    <xsd:import namespace="0966256b-020a-4a67-8f16-eb0e03d978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6a610-5e3b-4c0d-a642-67ea24e44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6256b-020a-4a67-8f16-eb0e03d97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D798C6-AF71-4F36-9749-CDB42D4DDCD5}"/>
</file>

<file path=customXml/itemProps2.xml><?xml version="1.0" encoding="utf-8"?>
<ds:datastoreItem xmlns:ds="http://schemas.openxmlformats.org/officeDocument/2006/customXml" ds:itemID="{F91378C9-BE5F-4F7C-9817-0C314BEFE50D}"/>
</file>

<file path=customXml/itemProps3.xml><?xml version="1.0" encoding="utf-8"?>
<ds:datastoreItem xmlns:ds="http://schemas.openxmlformats.org/officeDocument/2006/customXml" ds:itemID="{ED452B1A-88D3-444A-98D7-788927D3400E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48</TotalTime>
  <Words>704</Words>
  <Application>Microsoft Office PowerPoint</Application>
  <PresentationFormat>Widescreen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Trebuchet MS</vt:lpstr>
      <vt:lpstr>Wingdings</vt:lpstr>
      <vt:lpstr>Berlin</vt:lpstr>
      <vt:lpstr>Power Wyoming</vt:lpstr>
      <vt:lpstr>Knowledge is Power</vt:lpstr>
      <vt:lpstr>First Round of Analysis</vt:lpstr>
      <vt:lpstr>Where our money comes from now</vt:lpstr>
      <vt:lpstr>Fiscal Storm is Here</vt:lpstr>
      <vt:lpstr>PowerPoint Presentation</vt:lpstr>
      <vt:lpstr>PowerPoint Presentation</vt:lpstr>
      <vt:lpstr>PowerPoint Presentation</vt:lpstr>
      <vt:lpstr>Property Values, by Category</vt:lpstr>
      <vt:lpstr>Where Property taxes go.</vt:lpstr>
      <vt:lpstr>PowerPoint Presentation</vt:lpstr>
      <vt:lpstr>PowerPoint Presentation</vt:lpstr>
      <vt:lpstr>Trends in Energy Production</vt:lpstr>
      <vt:lpstr>Wyoming Exports Nearly All of Its Energy</vt:lpstr>
      <vt:lpstr>State Low-Carbon Policies Are Expanding</vt:lpstr>
      <vt:lpstr>Private Sector Involved Too:</vt:lpstr>
      <vt:lpstr>General Trends: 2030 and Beyond</vt:lpstr>
    </vt:vector>
  </TitlesOfParts>
  <Company>State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Wyoming</dc:title>
  <dc:creator>MacKay, Renny</dc:creator>
  <cp:lastModifiedBy>MacKay, Renny</cp:lastModifiedBy>
  <cp:revision>6</cp:revision>
  <dcterms:created xsi:type="dcterms:W3CDTF">2020-01-25T21:29:53Z</dcterms:created>
  <dcterms:modified xsi:type="dcterms:W3CDTF">2020-01-25T22:18:08Z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0x010100FF4F03EFDB27A2458029CA495D01C1FA</vt:lpwstr>
  </property>
</Properties>
</file>